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64" r:id="rId2"/>
    <p:sldId id="271" r:id="rId3"/>
    <p:sldId id="256" r:id="rId4"/>
    <p:sldId id="257" r:id="rId5"/>
    <p:sldId id="258" r:id="rId6"/>
    <p:sldId id="259" r:id="rId7"/>
    <p:sldId id="277" r:id="rId8"/>
    <p:sldId id="278" r:id="rId9"/>
    <p:sldId id="261" r:id="rId10"/>
    <p:sldId id="262" r:id="rId11"/>
    <p:sldId id="266" r:id="rId12"/>
    <p:sldId id="267" r:id="rId13"/>
    <p:sldId id="268" r:id="rId14"/>
    <p:sldId id="265" r:id="rId15"/>
    <p:sldId id="263" r:id="rId16"/>
    <p:sldId id="279" r:id="rId17"/>
    <p:sldId id="280" r:id="rId18"/>
    <p:sldId id="281" r:id="rId19"/>
    <p:sldId id="282" r:id="rId20"/>
    <p:sldId id="269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2112" y="-5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37709-A5DB-48BC-BFF0-32D08B79EE38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111DB-FAF7-4DBE-B773-6B72B4875F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31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111DB-FAF7-4DBE-B773-6B72B4875F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9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2C75E27A-D4F6-43EC-8B12-5A83826BC9C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3D0926B-2512-4FC9-B56C-0162016DE784}" type="datetimeFigureOut">
              <a:rPr lang="en-US" smtClean="0"/>
              <a:t>1/5/2020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157jKo/" TargetMode="External"/><Relationship Id="rId2" Type="http://schemas.openxmlformats.org/officeDocument/2006/relationships/hyperlink" Target="https://bit.ly/2nCCnC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2Qvmr2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620000" cy="1143000"/>
          </a:xfrm>
        </p:spPr>
        <p:txBody>
          <a:bodyPr>
            <a:normAutofit fontScale="90000"/>
          </a:bodyPr>
          <a:lstStyle/>
          <a:p>
            <a:r>
              <a:rPr lang="en-US"/>
              <a:t> </a:t>
            </a:r>
            <a:r>
              <a:rPr lang="en-US" sz="3600" i="1" smtClean="0">
                <a:latin typeface="Arial" pitchFamily="34" charset="0"/>
                <a:cs typeface="Arial" pitchFamily="34" charset="0"/>
              </a:rPr>
              <a:t>MÁY HỌC TRONG THỊ GIÁC MÁY </a:t>
            </a:r>
            <a:r>
              <a:rPr lang="en-US" sz="3800" i="1" smtClean="0">
                <a:latin typeface="Arial" pitchFamily="34" charset="0"/>
                <a:cs typeface="Arial" pitchFamily="34" charset="0"/>
              </a:rPr>
              <a:t>TÍNH</a:t>
            </a:r>
            <a:endParaRPr lang="en-US" sz="3800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029200"/>
            <a:ext cx="7086600" cy="144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i="1" smtClean="0">
                <a:latin typeface="Arial" pitchFamily="34" charset="0"/>
                <a:cs typeface="Arial" pitchFamily="34" charset="0"/>
              </a:rPr>
              <a:t>THÀNH VIÊN NHÓM :</a:t>
            </a:r>
          </a:p>
          <a:p>
            <a:pPr marL="0" indent="0">
              <a:buNone/>
            </a:pPr>
            <a:r>
              <a:rPr lang="en-US" sz="1800" smtClean="0">
                <a:latin typeface="Arial" pitchFamily="34" charset="0"/>
                <a:cs typeface="Arial" pitchFamily="34" charset="0"/>
              </a:rPr>
              <a:t>NGUYỄN HOÀNG QUÂN – 17520936</a:t>
            </a:r>
          </a:p>
          <a:p>
            <a:pPr marL="0" indent="0">
              <a:buNone/>
            </a:pPr>
            <a:r>
              <a:rPr lang="en-US" sz="1800" smtClean="0">
                <a:latin typeface="Arial" pitchFamily="34" charset="0"/>
                <a:cs typeface="Arial" pitchFamily="34" charset="0"/>
              </a:rPr>
              <a:t>TRẦN HỒNG QUÂN – 17520942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313" y="238656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>
                <a:latin typeface="Arial" pitchFamily="34" charset="0"/>
                <a:cs typeface="Arial" pitchFamily="34" charset="0"/>
              </a:rPr>
              <a:t>NHẬN DIỆN GIỐNG CHÓ    </a:t>
            </a:r>
            <a:endParaRPr lang="en-US" sz="4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00600" y="5029200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>
                <a:latin typeface="Arial" pitchFamily="34" charset="0"/>
                <a:cs typeface="Arial" pitchFamily="34" charset="0"/>
              </a:rPr>
              <a:t>GIÁO VIÊN HƯỚNG DẪN </a:t>
            </a:r>
            <a:r>
              <a:rPr lang="en-US" i="1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algn="r"/>
            <a:r>
              <a:rPr lang="en-US" smtClean="0">
                <a:latin typeface="Arial" pitchFamily="34" charset="0"/>
                <a:cs typeface="Arial" pitchFamily="34" charset="0"/>
              </a:rPr>
              <a:t>MAI </a:t>
            </a:r>
            <a:r>
              <a:rPr lang="en-US">
                <a:latin typeface="Arial" pitchFamily="34" charset="0"/>
                <a:cs typeface="Arial" pitchFamily="34" charset="0"/>
              </a:rPr>
              <a:t>TIẾN DŨNG</a:t>
            </a:r>
          </a:p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04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u="sng" smtClean="0">
                <a:latin typeface="Arial" pitchFamily="34" charset="0"/>
                <a:cs typeface="Arial" pitchFamily="34" charset="0"/>
              </a:rPr>
              <a:t>3.Thực </a:t>
            </a:r>
            <a:r>
              <a:rPr lang="en-US" sz="4400" u="sng" err="1" smtClean="0">
                <a:latin typeface="Arial" pitchFamily="34" charset="0"/>
                <a:cs typeface="Arial" pitchFamily="34" charset="0"/>
              </a:rPr>
              <a:t>Nghiệm</a:t>
            </a:r>
            <a:endParaRPr lang="en-US" sz="4400" u="sng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sz="4000" i="1" u="sng" smtClean="0">
                <a:latin typeface="Arial" pitchFamily="34" charset="0"/>
                <a:cs typeface="Arial" pitchFamily="34" charset="0"/>
              </a:rPr>
              <a:t>3.1 Tập dữ liệu</a:t>
            </a:r>
          </a:p>
          <a:p>
            <a:pPr marL="114300" indent="0"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Để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đánh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giá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hiệu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quả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phương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pháp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nhóm</a:t>
            </a:r>
            <a:r>
              <a:rPr lang="en-US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Nhóm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thực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trên</a:t>
            </a:r>
            <a:r>
              <a:rPr lang="en-US" smtClean="0">
                <a:latin typeface="Arial" pitchFamily="34" charset="0"/>
                <a:cs typeface="Arial" pitchFamily="34" charset="0"/>
              </a:rPr>
              <a:t> dataset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lấy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từ</a:t>
            </a:r>
            <a:r>
              <a:rPr lang="en-US" smtClean="0">
                <a:latin typeface="Arial" pitchFamily="34" charset="0"/>
                <a:cs typeface="Arial" pitchFamily="34" charset="0"/>
              </a:rPr>
              <a:t> project Stanford Dogs Dataset</a:t>
            </a:r>
          </a:p>
          <a:p>
            <a:r>
              <a:rPr lang="en-US" err="1" smtClean="0">
                <a:latin typeface="Arial" pitchFamily="34" charset="0"/>
                <a:cs typeface="Arial" pitchFamily="34" charset="0"/>
              </a:rPr>
              <a:t>Mô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tả</a:t>
            </a:r>
            <a:r>
              <a:rPr lang="en-US" smtClean="0">
                <a:latin typeface="Arial" pitchFamily="34" charset="0"/>
                <a:cs typeface="Arial" pitchFamily="34" charset="0"/>
              </a:rPr>
              <a:t> dataset:</a:t>
            </a:r>
          </a:p>
          <a:p>
            <a:pPr marL="0" indent="0"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     Dataset 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nhóm</a:t>
            </a:r>
            <a:r>
              <a:rPr lang="en-US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latin typeface="Arial" pitchFamily="34" charset="0"/>
                <a:cs typeface="Arial" pitchFamily="34" charset="0"/>
              </a:rPr>
              <a:t>rút</a:t>
            </a:r>
            <a:r>
              <a:rPr lang="en-US" smtClean="0">
                <a:latin typeface="Arial" pitchFamily="34" charset="0"/>
                <a:cs typeface="Arial" pitchFamily="34" charset="0"/>
              </a:rPr>
              <a:t> gọn còn 6 giống chó bao gồm </a:t>
            </a:r>
          </a:p>
          <a:p>
            <a:pPr>
              <a:buFontTx/>
              <a:buChar char="-"/>
            </a:pPr>
            <a:r>
              <a:rPr lang="en-US" smtClean="0">
                <a:latin typeface="Arial" pitchFamily="34" charset="0"/>
                <a:cs typeface="Arial" pitchFamily="34" charset="0"/>
              </a:rPr>
              <a:t>Boston Bull </a:t>
            </a:r>
          </a:p>
          <a:p>
            <a:pPr>
              <a:buFontTx/>
              <a:buChar char="-"/>
            </a:pPr>
            <a:r>
              <a:rPr lang="en-US" smtClean="0">
                <a:latin typeface="Arial" pitchFamily="34" charset="0"/>
                <a:cs typeface="Arial" pitchFamily="34" charset="0"/>
              </a:rPr>
              <a:t>Chihuahua</a:t>
            </a:r>
          </a:p>
          <a:p>
            <a:pPr>
              <a:buFontTx/>
              <a:buChar char="-"/>
            </a:pPr>
            <a:r>
              <a:rPr lang="en-US" smtClean="0">
                <a:latin typeface="Arial" pitchFamily="34" charset="0"/>
                <a:cs typeface="Arial" pitchFamily="34" charset="0"/>
              </a:rPr>
              <a:t>Doberman</a:t>
            </a:r>
          </a:p>
          <a:p>
            <a:pPr>
              <a:buFontTx/>
              <a:buChar char="-"/>
            </a:pPr>
            <a:r>
              <a:rPr lang="en-US" smtClean="0">
                <a:latin typeface="Arial" pitchFamily="34" charset="0"/>
                <a:cs typeface="Arial" pitchFamily="34" charset="0"/>
              </a:rPr>
              <a:t>Golden Retriever</a:t>
            </a:r>
          </a:p>
          <a:p>
            <a:pPr>
              <a:buFontTx/>
              <a:buChar char="-"/>
            </a:pPr>
            <a:r>
              <a:rPr lang="en-US" smtClean="0">
                <a:latin typeface="Arial" pitchFamily="34" charset="0"/>
                <a:cs typeface="Arial" pitchFamily="34" charset="0"/>
              </a:rPr>
              <a:t>Irish Wolfhound</a:t>
            </a:r>
          </a:p>
          <a:p>
            <a:pPr>
              <a:buFontTx/>
              <a:buChar char="-"/>
            </a:pPr>
            <a:r>
              <a:rPr lang="en-US" smtClean="0">
                <a:latin typeface="Arial" pitchFamily="34" charset="0"/>
                <a:cs typeface="Arial" pitchFamily="34" charset="0"/>
              </a:rPr>
              <a:t>Redbone</a:t>
            </a:r>
          </a:p>
          <a:p>
            <a:pPr marL="0" indent="0">
              <a:buNone/>
            </a:pPr>
            <a:r>
              <a:rPr lang="en-US">
                <a:latin typeface="Arial" pitchFamily="34" charset="0"/>
                <a:cs typeface="Arial" pitchFamily="34" charset="0"/>
              </a:rPr>
              <a:t>	</a:t>
            </a:r>
            <a:endParaRPr lang="en-US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48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Desktop\dog_breed\data\train\boston_bull\n02096585_1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524000"/>
            <a:ext cx="3162301" cy="314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Desktop\dog_breed\data\train\chihuahua\n02085620_7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054" y="1698225"/>
            <a:ext cx="3979367" cy="298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52578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itchFamily="34" charset="0"/>
                <a:cs typeface="Arial" pitchFamily="34" charset="0"/>
              </a:rPr>
              <a:t>Boston Bulldog</a:t>
            </a: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5227935"/>
            <a:ext cx="3403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itchFamily="34" charset="0"/>
                <a:cs typeface="Arial" pitchFamily="34" charset="0"/>
              </a:rPr>
              <a:t>Chihuahua</a:t>
            </a:r>
            <a:endParaRPr lang="en-US" sz="24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88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Desktop\dog_breed\data\train\doberman\n02107142_309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4" y="1828800"/>
            <a:ext cx="3343275" cy="276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E:\Desktop\dog_breed\data\train\golden_retriever\n02099601_3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08" y="1828800"/>
            <a:ext cx="3626892" cy="276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14400" y="5005604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latin typeface="Arial" pitchFamily="34" charset="0"/>
                <a:cs typeface="Arial" pitchFamily="34" charset="0"/>
              </a:rPr>
              <a:t>Doberman</a:t>
            </a:r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24400" y="50056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 pitchFamily="34" charset="0"/>
                <a:cs typeface="Arial" pitchFamily="34" charset="0"/>
              </a:rPr>
              <a:t>Golden Retriever</a:t>
            </a:r>
          </a:p>
          <a:p>
            <a:pPr algn="ctr"/>
            <a:endParaRPr lang="en-US" sz="24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82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Desktop\dog_breed\data\train\irish_wolfhound\n02090721_2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981199"/>
            <a:ext cx="4038600" cy="302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Desktop\dog_breed\data\train\redbone\n02090379_53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81199"/>
            <a:ext cx="2895600" cy="290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39600" y="5486400"/>
            <a:ext cx="22982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Arial" pitchFamily="34" charset="0"/>
                <a:cs typeface="Arial" pitchFamily="34" charset="0"/>
              </a:rPr>
              <a:t>Irish</a:t>
            </a:r>
            <a:r>
              <a:rPr lang="en-US">
                <a:latin typeface="Arial" pitchFamily="34" charset="0"/>
                <a:cs typeface="Arial" pitchFamily="34" charset="0"/>
              </a:rPr>
              <a:t> </a:t>
            </a:r>
            <a:r>
              <a:rPr lang="en-US" sz="2400">
                <a:latin typeface="Arial" pitchFamily="34" charset="0"/>
                <a:cs typeface="Arial" pitchFamily="34" charset="0"/>
              </a:rPr>
              <a:t>Wolfhound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7400" y="5486400"/>
            <a:ext cx="1436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mtClean="0">
                <a:latin typeface="Arial" pitchFamily="34" charset="0"/>
                <a:cs typeface="Arial" pitchFamily="34" charset="0"/>
              </a:rPr>
              <a:t>Redbone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600200"/>
            <a:ext cx="6553200" cy="4800600"/>
          </a:xfrm>
        </p:spPr>
        <p:txBody>
          <a:bodyPr>
            <a:norm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z="3200" i="1">
                <a:latin typeface="Arial" pitchFamily="34" charset="0"/>
                <a:cs typeface="Arial" pitchFamily="34" charset="0"/>
              </a:rPr>
              <a:t>Tổng cộng dataset có 1000 ảnh trong tập trainning set,472 ảnh trong tập test </a:t>
            </a:r>
          </a:p>
          <a:p>
            <a:pPr>
              <a:lnSpc>
                <a:spcPct val="150000"/>
              </a:lnSpc>
            </a:pPr>
            <a:endParaRPr lang="en-US" sz="3200" i="1"/>
          </a:p>
        </p:txBody>
      </p:sp>
      <p:sp>
        <p:nvSpPr>
          <p:cNvPr id="4" name="Right Arrow 3"/>
          <p:cNvSpPr/>
          <p:nvPr/>
        </p:nvSpPr>
        <p:spPr>
          <a:xfrm>
            <a:off x="228600" y="1752600"/>
            <a:ext cx="11430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2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5867400" cy="609600"/>
          </a:xfrm>
        </p:spPr>
        <p:txBody>
          <a:bodyPr>
            <a:normAutofit fontScale="90000"/>
          </a:bodyPr>
          <a:lstStyle/>
          <a:p>
            <a:r>
              <a:rPr lang="en-US" sz="4000" i="1" u="sng" smtClean="0">
                <a:latin typeface="Arial" pitchFamily="34" charset="0"/>
                <a:cs typeface="Arial" pitchFamily="34" charset="0"/>
              </a:rPr>
              <a:t>3.2 Kết quả thực nghiệm</a:t>
            </a:r>
            <a:endParaRPr lang="en-US" sz="4000" i="1" u="sng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4606" y="15240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smtClean="0">
                <a:latin typeface="Arial" pitchFamily="34" charset="0"/>
                <a:cs typeface="Arial" pitchFamily="34" charset="0"/>
              </a:rPr>
              <a:t>-Đối với knn , bằng cách thay đổi giá trị tham số K , thuật toán sẽ trả về những dự đoán mô hình khác nhau</a:t>
            </a:r>
            <a:endParaRPr lang="en-US" sz="200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551960"/>
              </p:ext>
            </p:extLst>
          </p:nvPr>
        </p:nvGraphicFramePr>
        <p:xfrm>
          <a:off x="380166" y="2590800"/>
          <a:ext cx="75438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/>
                <a:gridCol w="3771900"/>
              </a:tblGrid>
              <a:tr h="2364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KNN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45.76%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43.64%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K=15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39.19%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37.92%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K=25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37.07%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38.13%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K=35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36.44%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34.32%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K=45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36.66%</a:t>
                      </a:r>
                      <a:endParaRPr lang="en-US"/>
                    </a:p>
                  </a:txBody>
                  <a:tcPr/>
                </a:tc>
              </a:tr>
              <a:tr h="236420">
                <a:tc>
                  <a:txBody>
                    <a:bodyPr/>
                    <a:lstStyle/>
                    <a:p>
                      <a:r>
                        <a:rPr lang="en-US" smtClean="0"/>
                        <a:t>K=50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34.74%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4606" y="685800"/>
            <a:ext cx="7503994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SVM có độ chính xác khoảng 43.74%</a:t>
            </a:r>
            <a:endParaRPr lang="en-US" sz="20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5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du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28600"/>
            <a:ext cx="7620000" cy="5915025"/>
          </a:xfrm>
        </p:spPr>
      </p:pic>
    </p:spTree>
    <p:extLst>
      <p:ext uri="{BB962C8B-B14F-4D97-AF65-F5344CB8AC3E}">
        <p14:creationId xmlns:p14="http://schemas.microsoft.com/office/powerpoint/2010/main" val="371338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sai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381000"/>
            <a:ext cx="7620000" cy="5762625"/>
          </a:xfrm>
        </p:spPr>
      </p:pic>
    </p:spTree>
    <p:extLst>
      <p:ext uri="{BB962C8B-B14F-4D97-AF65-F5344CB8AC3E}">
        <p14:creationId xmlns:p14="http://schemas.microsoft.com/office/powerpoint/2010/main" val="46030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nndu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228600"/>
            <a:ext cx="7941733" cy="5715000"/>
          </a:xfrm>
        </p:spPr>
      </p:pic>
    </p:spTree>
    <p:extLst>
      <p:ext uri="{BB962C8B-B14F-4D97-AF65-F5344CB8AC3E}">
        <p14:creationId xmlns:p14="http://schemas.microsoft.com/office/powerpoint/2010/main" val="367757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vmdu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381000"/>
            <a:ext cx="7620000" cy="5762625"/>
          </a:xfrm>
        </p:spPr>
      </p:pic>
    </p:spTree>
    <p:extLst>
      <p:ext uri="{BB962C8B-B14F-4D97-AF65-F5344CB8AC3E}">
        <p14:creationId xmlns:p14="http://schemas.microsoft.com/office/powerpoint/2010/main" val="14998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lục: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u="sng" smtClean="0">
                <a:latin typeface="Arial" pitchFamily="34" charset="0"/>
                <a:cs typeface="Arial" pitchFamily="34" charset="0"/>
              </a:rPr>
              <a:t>1.Giới thiệu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1.1. Mô tả bài toán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1.2. Tầm quan trọng của bài toán</a:t>
            </a:r>
          </a:p>
          <a:p>
            <a:pPr>
              <a:lnSpc>
                <a:spcPct val="150000"/>
              </a:lnSpc>
            </a:pPr>
            <a:r>
              <a:rPr lang="en-US" u="sng" smtClean="0">
                <a:latin typeface="Arial" pitchFamily="34" charset="0"/>
                <a:cs typeface="Arial" pitchFamily="34" charset="0"/>
              </a:rPr>
              <a:t>2. Phương pháp đề xuất</a:t>
            </a:r>
          </a:p>
          <a:p>
            <a:pPr>
              <a:lnSpc>
                <a:spcPct val="150000"/>
              </a:lnSpc>
            </a:pPr>
            <a:r>
              <a:rPr lang="en-US" u="sng" smtClean="0">
                <a:latin typeface="Arial" pitchFamily="34" charset="0"/>
                <a:cs typeface="Arial" pitchFamily="34" charset="0"/>
              </a:rPr>
              <a:t>3. Thực Nghiệm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3.1. Tập dữ liệu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mtClean="0">
                <a:latin typeface="Arial" pitchFamily="34" charset="0"/>
                <a:cs typeface="Arial" pitchFamily="34" charset="0"/>
              </a:rPr>
              <a:t>3.2. Kết quả thực nghiệm</a:t>
            </a:r>
          </a:p>
          <a:p>
            <a:pPr>
              <a:lnSpc>
                <a:spcPct val="150000"/>
              </a:lnSpc>
            </a:pPr>
            <a:r>
              <a:rPr lang="en-US" u="sng" smtClean="0">
                <a:latin typeface="Arial" pitchFamily="34" charset="0"/>
                <a:cs typeface="Arial" pitchFamily="34" charset="0"/>
              </a:rPr>
              <a:t>Nguồn tham khảo.</a:t>
            </a:r>
          </a:p>
          <a:p>
            <a:pPr>
              <a:lnSpc>
                <a:spcPct val="150000"/>
              </a:lnSpc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5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u="sng" smtClean="0">
                <a:latin typeface="Arial" pitchFamily="34" charset="0"/>
                <a:cs typeface="Arial" pitchFamily="34" charset="0"/>
              </a:rPr>
              <a:t>Nguồn tham khảo:</a:t>
            </a:r>
            <a:endParaRPr lang="en-US" sz="4000" u="sng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7772400" cy="4267200"/>
          </a:xfrm>
        </p:spPr>
        <p:txBody>
          <a:bodyPr>
            <a:normAutofit fontScale="92500" lnSpcReduction="10000"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smtClean="0"/>
              <a:t>[1] Sauravsharma001, </a:t>
            </a:r>
            <a:r>
              <a:rPr lang="en-US" sz="2000" i="1" smtClean="0">
                <a:latin typeface="Arial" pitchFamily="34" charset="0"/>
                <a:cs typeface="Arial" pitchFamily="34" charset="0"/>
              </a:rPr>
              <a:t>dog_breed_identification.</a:t>
            </a:r>
          </a:p>
          <a:p>
            <a:pPr>
              <a:lnSpc>
                <a:spcPct val="150000"/>
              </a:lnSpc>
            </a:pPr>
            <a:r>
              <a:rPr lang="en-US" sz="2000" i="1" smtClean="0">
                <a:latin typeface="Arial" pitchFamily="34" charset="0"/>
                <a:cs typeface="Arial" pitchFamily="34" charset="0"/>
              </a:rPr>
              <a:t>        Link: </a:t>
            </a:r>
            <a:r>
              <a:rPr lang="en-US" sz="2000" i="1" smtClean="0">
                <a:latin typeface="Arial" pitchFamily="34" charset="0"/>
                <a:cs typeface="Arial" pitchFamily="34" charset="0"/>
                <a:hlinkClick r:id="rId2"/>
              </a:rPr>
              <a:t>https://bit.ly/2nCCnCu</a:t>
            </a:r>
            <a:endParaRPr lang="en-US" sz="2000" i="1" smtClean="0">
              <a:latin typeface="Arial" pitchFamily="34" charset="0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smtClean="0">
                <a:latin typeface="Arial" pitchFamily="34" charset="0"/>
                <a:cs typeface="Arial" pitchFamily="34" charset="0"/>
              </a:rPr>
              <a:t>[2] Gogul  llango, </a:t>
            </a:r>
            <a:r>
              <a:rPr lang="en-US" sz="2000" i="1" smtClean="0">
                <a:latin typeface="Arial" pitchFamily="34" charset="0"/>
                <a:cs typeface="Arial" pitchFamily="34" charset="0"/>
              </a:rPr>
              <a:t>Image Classification using Python and Scikit-learn.</a:t>
            </a:r>
          </a:p>
          <a:p>
            <a:pPr>
              <a:lnSpc>
                <a:spcPct val="150000"/>
              </a:lnSpc>
            </a:pPr>
            <a:r>
              <a:rPr lang="en-US" sz="2000" i="1" smtClean="0">
                <a:latin typeface="Arial" pitchFamily="34" charset="0"/>
                <a:cs typeface="Arial" pitchFamily="34" charset="0"/>
              </a:rPr>
              <a:t>         Link : </a:t>
            </a:r>
            <a:r>
              <a:rPr lang="en-US" sz="2000" i="1" smtClean="0">
                <a:latin typeface="Arial" pitchFamily="34" charset="0"/>
                <a:cs typeface="Arial" pitchFamily="34" charset="0"/>
                <a:hlinkClick r:id="rId3"/>
              </a:rPr>
              <a:t>https://bit.ly/3157jKo\</a:t>
            </a:r>
            <a:endParaRPr lang="en-US" sz="2000" i="1" smtClean="0">
              <a:latin typeface="Arial" pitchFamily="34" charset="0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smtClean="0">
                <a:latin typeface="Arial" pitchFamily="34" charset="0"/>
                <a:cs typeface="Arial" pitchFamily="34" charset="0"/>
              </a:rPr>
              <a:t>[3] Kaggle, </a:t>
            </a:r>
            <a:r>
              <a:rPr lang="en-US" sz="2000" i="1" smtClean="0">
                <a:latin typeface="Arial" pitchFamily="34" charset="0"/>
                <a:cs typeface="Arial" pitchFamily="34" charset="0"/>
              </a:rPr>
              <a:t>Dog Breed Identification: Determine the breed of a dog in an image.</a:t>
            </a:r>
          </a:p>
          <a:p>
            <a:pPr>
              <a:lnSpc>
                <a:spcPct val="150000"/>
              </a:lnSpc>
            </a:pPr>
            <a:r>
              <a:rPr lang="en-US" sz="2000" i="1" smtClean="0">
                <a:latin typeface="Arial" pitchFamily="34" charset="0"/>
                <a:cs typeface="Arial" pitchFamily="34" charset="0"/>
              </a:rPr>
              <a:t>         Link: </a:t>
            </a:r>
            <a:r>
              <a:rPr lang="en-US" sz="2000" i="1" smtClean="0">
                <a:latin typeface="Arial" pitchFamily="34" charset="0"/>
                <a:cs typeface="Arial" pitchFamily="34" charset="0"/>
                <a:hlinkClick r:id="rId4"/>
              </a:rPr>
              <a:t>https://bit.ly/2Qvmr2o</a:t>
            </a:r>
            <a:endParaRPr lang="en-US" sz="2000" i="1" smtClean="0">
              <a:latin typeface="Arial" pitchFamily="34" charset="0"/>
              <a:cs typeface="Arial" pitchFamily="34" charset="0"/>
            </a:endParaRPr>
          </a:p>
          <a:p>
            <a:endParaRPr lang="en-US" sz="2000" smtClean="0">
              <a:latin typeface="Arial" pitchFamily="34" charset="0"/>
              <a:cs typeface="Arial" pitchFamily="34" charset="0"/>
            </a:endParaRPr>
          </a:p>
          <a:p>
            <a:pPr marL="114300" indent="0">
              <a:buNone/>
            </a:pPr>
            <a:r>
              <a:rPr lang="en-US" sz="2000"/>
              <a:t/>
            </a:r>
            <a:br>
              <a:rPr lang="en-US" sz="2000"/>
            </a:b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6300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362200"/>
            <a:ext cx="7620000" cy="1981200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4800" smtClean="0">
                <a:latin typeface="Arial" pitchFamily="34" charset="0"/>
                <a:cs typeface="Arial" pitchFamily="34" charset="0"/>
              </a:rPr>
              <a:t>Cảm ơn Thầy và các bạn đã lắng nghe và theo dõi</a:t>
            </a:r>
            <a:endParaRPr lang="en-US" sz="4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04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304800"/>
            <a:ext cx="7772400" cy="1470025"/>
          </a:xfrm>
        </p:spPr>
        <p:txBody>
          <a:bodyPr/>
          <a:lstStyle/>
          <a:p>
            <a:pPr algn="l"/>
            <a:r>
              <a:rPr lang="en-US" sz="4400" u="sng" smtClean="0">
                <a:latin typeface="Arial" pitchFamily="34" charset="0"/>
                <a:cs typeface="Arial" pitchFamily="34" charset="0"/>
              </a:rPr>
              <a:t>1. </a:t>
            </a:r>
            <a:r>
              <a:rPr lang="en-US" sz="4400" u="sng" err="1" smtClean="0">
                <a:latin typeface="Arial" pitchFamily="34" charset="0"/>
                <a:cs typeface="Arial" pitchFamily="34" charset="0"/>
              </a:rPr>
              <a:t>Giới</a:t>
            </a:r>
            <a:r>
              <a:rPr lang="en-US" sz="4400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400" u="sng" err="1" smtClean="0">
                <a:latin typeface="Arial" pitchFamily="34" charset="0"/>
                <a:cs typeface="Arial" pitchFamily="34" charset="0"/>
              </a:rPr>
              <a:t>Thiệu</a:t>
            </a:r>
            <a:endParaRPr lang="en-US" sz="4400" u="sng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362200"/>
            <a:ext cx="7848600" cy="35052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Chó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là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động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vật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thân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gần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gũi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từ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rất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lâu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đời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nét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văn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hoá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một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dân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tộc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Đối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với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nhiều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người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thì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chó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là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một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con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vật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có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thể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đem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đến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điều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may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mắn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thuận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lợi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nhiều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niềm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vui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Để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hỗ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trợ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người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dùng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bài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nhận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diện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giống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chó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sẽ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giúp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nhận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diện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bất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kỳ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một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giống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chó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nào</a:t>
            </a:r>
            <a:r>
              <a:rPr lang="en-US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72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620000" cy="1143000"/>
          </a:xfrm>
        </p:spPr>
        <p:txBody>
          <a:bodyPr/>
          <a:lstStyle/>
          <a:p>
            <a:r>
              <a:rPr lang="en-US" sz="4000" i="1" u="sng" smtClean="0">
                <a:latin typeface="Arial" pitchFamily="34" charset="0"/>
                <a:cs typeface="Arial" pitchFamily="34" charset="0"/>
              </a:rPr>
              <a:t>1.1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Mô</a:t>
            </a:r>
            <a:r>
              <a:rPr lang="en-US" sz="4000" i="1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Tả</a:t>
            </a:r>
            <a:r>
              <a:rPr lang="en-US" sz="4000" i="1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Bài</a:t>
            </a:r>
            <a:r>
              <a:rPr lang="en-US" sz="4000" i="1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Toán</a:t>
            </a:r>
            <a:endParaRPr lang="en-US" sz="4000" i="1" u="sng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7620000" cy="26670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Bài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Toán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sẽ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chú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ảnh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input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thuộc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giống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nào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Input 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ảnh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chú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chó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Output : Cho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chú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thuộc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giống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nào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i="1" u="sng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u="sng" dirty="0" err="1" smtClean="0">
                <a:latin typeface="Arial" pitchFamily="34" charset="0"/>
                <a:cs typeface="Arial" pitchFamily="34" charset="0"/>
              </a:rPr>
              <a:t>Ví</a:t>
            </a:r>
            <a:r>
              <a:rPr lang="en-US" sz="2000" i="1" u="sng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i="1" u="sng" dirty="0" err="1" smtClean="0">
                <a:latin typeface="Arial" pitchFamily="34" charset="0"/>
                <a:cs typeface="Arial" pitchFamily="34" charset="0"/>
              </a:rPr>
              <a:t>dụ</a:t>
            </a:r>
            <a:r>
              <a:rPr lang="en-US" sz="2000" i="1" u="sng" dirty="0" smtClean="0">
                <a:latin typeface="Arial" pitchFamily="34" charset="0"/>
                <a:cs typeface="Arial" pitchFamily="34" charset="0"/>
              </a:rPr>
              <a:t> :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Input: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114800"/>
            <a:ext cx="1847850" cy="1847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480060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Output : Chihuahua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733800" y="4832866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600"/>
            <a:ext cx="7620000" cy="1143000"/>
          </a:xfrm>
        </p:spPr>
        <p:txBody>
          <a:bodyPr/>
          <a:lstStyle/>
          <a:p>
            <a:r>
              <a:rPr lang="en-US" sz="4000" i="1" u="sng" smtClean="0">
                <a:latin typeface="Arial" pitchFamily="34" charset="0"/>
                <a:cs typeface="Arial" pitchFamily="34" charset="0"/>
              </a:rPr>
              <a:t>1.2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Tầm</a:t>
            </a:r>
            <a:r>
              <a:rPr lang="en-US" sz="4000" i="1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quan</a:t>
            </a:r>
            <a:r>
              <a:rPr lang="en-US" sz="4000" i="1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trọng</a:t>
            </a:r>
            <a:r>
              <a:rPr lang="en-US" sz="4000" i="1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4000" i="1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bài</a:t>
            </a:r>
            <a:r>
              <a:rPr lang="en-US" sz="4000" i="1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u="sng" err="1" smtClean="0">
                <a:latin typeface="Arial" pitchFamily="34" charset="0"/>
                <a:cs typeface="Arial" pitchFamily="34" charset="0"/>
              </a:rPr>
              <a:t>toán</a:t>
            </a:r>
            <a:endParaRPr lang="en-US" sz="4000" i="1" u="sng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7620000" cy="2438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err="1" smtClean="0">
                <a:latin typeface="Arial" pitchFamily="34" charset="0"/>
                <a:cs typeface="Arial" pitchFamily="34" charset="0"/>
              </a:rPr>
              <a:t>Bài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toán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sẽ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nhanh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chóng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giúp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người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dùng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biết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chú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chó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thuộc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giống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gì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sz="200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mtClean="0"/>
              <a:t>Bài toán có thể ứng dụng phát triển ở các trung tâm giáo dục, bệnh viện thú y, cơ sở an ninh.</a:t>
            </a:r>
          </a:p>
          <a:p>
            <a:pPr marL="11430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u="sng">
                <a:latin typeface="Arial" pitchFamily="34" charset="0"/>
                <a:cs typeface="Arial" pitchFamily="34" charset="0"/>
              </a:rPr>
              <a:t>2</a:t>
            </a:r>
            <a:r>
              <a:rPr lang="en-US" sz="4400" u="sng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4400" u="sng" err="1" smtClean="0">
                <a:latin typeface="Arial" pitchFamily="34" charset="0"/>
                <a:cs typeface="Arial" pitchFamily="34" charset="0"/>
              </a:rPr>
              <a:t>Phương</a:t>
            </a:r>
            <a:r>
              <a:rPr lang="en-US" sz="4400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400" u="sng" err="1" smtClean="0">
                <a:latin typeface="Arial" pitchFamily="34" charset="0"/>
                <a:cs typeface="Arial" pitchFamily="34" charset="0"/>
              </a:rPr>
              <a:t>pháp</a:t>
            </a:r>
            <a:r>
              <a:rPr lang="en-US" sz="4400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400" u="sng" err="1" smtClean="0">
                <a:latin typeface="Arial" pitchFamily="34" charset="0"/>
                <a:cs typeface="Arial" pitchFamily="34" charset="0"/>
              </a:rPr>
              <a:t>đề</a:t>
            </a:r>
            <a:r>
              <a:rPr lang="en-US" sz="4400" u="sng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4400" u="sng" err="1" smtClean="0">
                <a:latin typeface="Arial" pitchFamily="34" charset="0"/>
                <a:cs typeface="Arial" pitchFamily="34" charset="0"/>
              </a:rPr>
              <a:t>xuất</a:t>
            </a:r>
            <a:endParaRPr lang="en-US" sz="4400" u="sng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Khó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biệt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qua 2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yếu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tố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kích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thước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màu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sắc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vì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150000"/>
              </a:lnSpc>
              <a:buFont typeface="Calibri" pitchFamily="34" charset="0"/>
              <a:buChar char="+"/>
            </a:pP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>
                <a:latin typeface="Arial" pitchFamily="34" charset="0"/>
                <a:cs typeface="Arial" pitchFamily="34" charset="0"/>
              </a:rPr>
              <a:t>Độ lớn và màu sắc lông của chó thay đổi theo quá trình phát triển.</a:t>
            </a:r>
          </a:p>
          <a:p>
            <a:pPr>
              <a:lnSpc>
                <a:spcPct val="150000"/>
              </a:lnSpc>
              <a:buFont typeface="Calibri" pitchFamily="34" charset="0"/>
              <a:buChar char="+"/>
            </a:pPr>
            <a:r>
              <a:rPr lang="en-US" sz="2000" smtClean="0">
                <a:latin typeface="Arial" pitchFamily="34" charset="0"/>
                <a:cs typeface="Arial" pitchFamily="34" charset="0"/>
              </a:rPr>
              <a:t>.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62000" y="4648200"/>
            <a:ext cx="7162800" cy="1790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114300" indent="0">
              <a:lnSpc>
                <a:spcPct val="150000"/>
              </a:lnSpc>
              <a:buFont typeface="Arial" pitchFamily="34" charset="0"/>
              <a:buNone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088625"/>
            <a:ext cx="1633050" cy="1791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088625"/>
            <a:ext cx="3027719" cy="190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4817" y="6142851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Golden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Retriver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13760" y="6153350"/>
            <a:ext cx="24352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Golden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Retriver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trưởng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77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7620000" cy="533400"/>
          </a:xfrm>
        </p:spPr>
        <p:txBody>
          <a:bodyPr>
            <a:normAutofit fontScale="92500" lnSpcReduction="20000"/>
          </a:bodyPr>
          <a:lstStyle/>
          <a:p>
            <a:r>
              <a:rPr lang="en-US" sz="1800" smtClean="0">
                <a:latin typeface="Arial" pitchFamily="34" charset="0"/>
                <a:cs typeface="Arial" pitchFamily="34" charset="0"/>
              </a:rPr>
              <a:t>Những </a:t>
            </a:r>
            <a:r>
              <a:rPr lang="en-US" sz="1800">
                <a:latin typeface="Arial" pitchFamily="34" charset="0"/>
                <a:cs typeface="Arial" pitchFamily="34" charset="0"/>
              </a:rPr>
              <a:t>giống chó khác nhau cũng có thể có màu sắc và kích thước giống nhau.</a:t>
            </a:r>
          </a:p>
          <a:p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endParaRPr lang="en-US" sz="2400" dirty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1361" y="4876800"/>
            <a:ext cx="731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Tuy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nhiên</a:t>
            </a:r>
            <a:r>
              <a:rPr lang="en-US" dirty="0">
                <a:latin typeface="Arial" pitchFamily="34" charset="0"/>
                <a:cs typeface="Arial" pitchFamily="34" charset="0"/>
              </a:rPr>
              <a:t> m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ỗi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giống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chó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đều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những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đặc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điểm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riêng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để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nhận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biết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i="1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i="1" u="sng" dirty="0" err="1">
                <a:latin typeface="Arial" pitchFamily="34" charset="0"/>
                <a:cs typeface="Arial" pitchFamily="34" charset="0"/>
              </a:rPr>
              <a:t>Ví</a:t>
            </a:r>
            <a:r>
              <a:rPr lang="en-US" i="1" u="sng" dirty="0">
                <a:latin typeface="Arial" pitchFamily="34" charset="0"/>
                <a:cs typeface="Arial" pitchFamily="34" charset="0"/>
              </a:rPr>
              <a:t> </a:t>
            </a:r>
            <a:r>
              <a:rPr lang="en-US" i="1" u="sng" dirty="0" err="1">
                <a:latin typeface="Arial" pitchFamily="34" charset="0"/>
                <a:cs typeface="Arial" pitchFamily="34" charset="0"/>
              </a:rPr>
              <a:t>dụ</a:t>
            </a:r>
            <a:r>
              <a:rPr lang="en-US" i="1" u="sng" dirty="0">
                <a:latin typeface="Arial" pitchFamily="34" charset="0"/>
                <a:cs typeface="Arial" pitchFamily="34" charset="0"/>
              </a:rPr>
              <a:t> : </a:t>
            </a:r>
            <a:r>
              <a:rPr lang="en-US" dirty="0">
                <a:latin typeface="Arial" pitchFamily="34" charset="0"/>
                <a:cs typeface="Arial" pitchFamily="34" charset="0"/>
              </a:rPr>
              <a:t>Poodle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lông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xoăn</a:t>
            </a:r>
            <a:r>
              <a:rPr lang="en-US" dirty="0">
                <a:latin typeface="Arial" pitchFamily="34" charset="0"/>
                <a:cs typeface="Arial" pitchFamily="34" charset="0"/>
              </a:rPr>
              <a:t> ,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chó</a:t>
            </a:r>
            <a:r>
              <a:rPr lang="en-US" dirty="0">
                <a:latin typeface="Arial" pitchFamily="34" charset="0"/>
                <a:cs typeface="Arial" pitchFamily="34" charset="0"/>
              </a:rPr>
              <a:t> Pug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mõm</a:t>
            </a:r>
            <a:r>
              <a:rPr lang="en-US" dirty="0">
                <a:latin typeface="Arial" pitchFamily="34" charset="0"/>
                <a:cs typeface="Arial" pitchFamily="34" charset="0"/>
              </a:rPr>
              <a:t>,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95400"/>
            <a:ext cx="1962099" cy="2667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43000" y="4204900"/>
            <a:ext cx="8499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Phốc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hưu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295400"/>
            <a:ext cx="4876800" cy="25440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86400" y="4204899"/>
            <a:ext cx="9236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Chihuahua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19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66800"/>
            <a:ext cx="2617470" cy="4154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00" b="99800" l="11889" r="91889">
                        <a14:foregroundMark x1="45556" y1="6400" x2="47556" y2="4600"/>
                        <a14:foregroundMark x1="29222" y1="92400" x2="33111" y2="85800"/>
                        <a14:foregroundMark x1="68222" y1="96400" x2="77333" y2="98600"/>
                        <a14:foregroundMark x1="75889" y1="84800" x2="79444" y2="93800"/>
                        <a14:foregroundMark x1="79222" y1="89800" x2="76000" y2="80200"/>
                        <a14:foregroundMark x1="78778" y1="86000" x2="73444" y2="77600"/>
                        <a14:foregroundMark x1="67889" y1="70400" x2="75111" y2="78200"/>
                        <a14:foregroundMark x1="22000" y1="97800" x2="23000" y2="9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274" y="1295400"/>
            <a:ext cx="6114823" cy="33971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0135" y="5485068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Chó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Pug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5410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Chó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Poodle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304800"/>
            <a:ext cx="8229600" cy="6324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err="1" smtClean="0">
                <a:latin typeface="Arial" pitchFamily="34" charset="0"/>
                <a:cs typeface="Arial" pitchFamily="34" charset="0"/>
              </a:rPr>
              <a:t>Đầu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tiên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chúng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ta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trích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xuất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đặt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trưng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khác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nhau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từ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ảnh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huấn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luyện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trainning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image)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bằng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cách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sử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thuật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toán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SIFT</a:t>
            </a:r>
          </a:p>
          <a:p>
            <a:pPr>
              <a:lnSpc>
                <a:spcPct val="150000"/>
              </a:lnSpc>
            </a:pPr>
            <a:endParaRPr lang="en-US" sz="200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err="1" smtClean="0">
                <a:latin typeface="Arial" pitchFamily="34" charset="0"/>
                <a:cs typeface="Arial" pitchFamily="34" charset="0"/>
              </a:rPr>
              <a:t>Sau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đã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trích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xuất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đặc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trưng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chúng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ta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sử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thuật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toán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cụm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K-means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nhóm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đặc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trưng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tương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tự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nhau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cung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ước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gần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đúng</a:t>
            </a:r>
            <a:r>
              <a:rPr lang="en-US" sz="2000">
                <a:latin typeface="Arial" pitchFamily="34" charset="0"/>
                <a:cs typeface="Arial" pitchFamily="34" charset="0"/>
              </a:rPr>
              <a:t> 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xấp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xỉ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)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về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ảnh</a:t>
            </a:r>
          </a:p>
          <a:p>
            <a:pPr>
              <a:lnSpc>
                <a:spcPct val="150000"/>
              </a:lnSpc>
            </a:pPr>
            <a:endParaRPr lang="en-US" sz="200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err="1" smtClean="0">
                <a:latin typeface="Arial" pitchFamily="34" charset="0"/>
                <a:cs typeface="Arial" pitchFamily="34" charset="0"/>
              </a:rPr>
              <a:t>Sử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kết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quả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thuật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toán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K-means,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tập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đặc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trưng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sẽ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tạo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ra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(bag of features)</a:t>
            </a:r>
          </a:p>
          <a:p>
            <a:pPr>
              <a:lnSpc>
                <a:spcPct val="150000"/>
              </a:lnSpc>
            </a:pPr>
            <a:endParaRPr lang="en-US" sz="200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smtClean="0">
                <a:latin typeface="Arial" pitchFamily="34" charset="0"/>
                <a:cs typeface="Arial" pitchFamily="34" charset="0"/>
              </a:rPr>
              <a:t>Sau đó, dùng thuật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giải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KNN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SVM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huấn</a:t>
            </a:r>
            <a:r>
              <a:rPr lang="en-US" sz="200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err="1" smtClean="0">
                <a:latin typeface="Arial" pitchFamily="34" charset="0"/>
                <a:cs typeface="Arial" pitchFamily="34" charset="0"/>
              </a:rPr>
              <a:t>luyện</a:t>
            </a:r>
            <a:r>
              <a:rPr lang="en-US" sz="2000">
                <a:latin typeface="Arial" pitchFamily="34" charset="0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829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682</Words>
  <Application>Microsoft Office PowerPoint</Application>
  <PresentationFormat>On-screen Show (4:3)</PresentationFormat>
  <Paragraphs>105</Paragraphs>
  <Slides>21</Slides>
  <Notes>1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Adjacency</vt:lpstr>
      <vt:lpstr> MÁY HỌC TRONG THỊ GIÁC MÁY TÍNH</vt:lpstr>
      <vt:lpstr>Mục lục:</vt:lpstr>
      <vt:lpstr>1. Giới Thiệu</vt:lpstr>
      <vt:lpstr>1.1 Mô Tả Bài Toán</vt:lpstr>
      <vt:lpstr>1.2 Tầm quan trọng của bài toán</vt:lpstr>
      <vt:lpstr>2. Phương pháp đề xuất</vt:lpstr>
      <vt:lpstr>PowerPoint Presentation</vt:lpstr>
      <vt:lpstr>PowerPoint Presentation</vt:lpstr>
      <vt:lpstr>PowerPoint Presentation</vt:lpstr>
      <vt:lpstr>3.Thực Nghiệm</vt:lpstr>
      <vt:lpstr>PowerPoint Presentation</vt:lpstr>
      <vt:lpstr>PowerPoint Presentation</vt:lpstr>
      <vt:lpstr>PowerPoint Presentation</vt:lpstr>
      <vt:lpstr>PowerPoint Presentation</vt:lpstr>
      <vt:lpstr>3.2 Kết quả thực nghiệm</vt:lpstr>
      <vt:lpstr>PowerPoint Presentation</vt:lpstr>
      <vt:lpstr>PowerPoint Presentation</vt:lpstr>
      <vt:lpstr>PowerPoint Presentation</vt:lpstr>
      <vt:lpstr>PowerPoint Presentation</vt:lpstr>
      <vt:lpstr>Nguồn tham khảo: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32</cp:revision>
  <dcterms:created xsi:type="dcterms:W3CDTF">2019-10-19T05:14:11Z</dcterms:created>
  <dcterms:modified xsi:type="dcterms:W3CDTF">2020-01-05T05:19:09Z</dcterms:modified>
</cp:coreProperties>
</file>